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9144000"/>
  <p:notesSz cx="6797675" cy="9928225"/>
  <p:embeddedFontLst>
    <p:embeddedFont>
      <p:font typeface="Roboto Medium"/>
      <p:regular r:id="rId45"/>
      <p:bold r:id="rId46"/>
      <p:italic r:id="rId47"/>
      <p:boldItalic r:id="rId48"/>
    </p:embeddedFont>
    <p:embeddedFont>
      <p:font typeface="Roboto"/>
      <p:regular r:id="rId49"/>
      <p:bold r:id="rId50"/>
      <p:italic r:id="rId51"/>
      <p:boldItalic r:id="rId52"/>
    </p:embeddedFont>
    <p:embeddedFont>
      <p:font typeface="Roboto Light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7" roundtripDataSignature="AMtx7mgUjbSCvvXaFlYEXiaXFUc/kQtP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obotoMedium-bold.fntdata"/><Relationship Id="rId45" Type="http://schemas.openxmlformats.org/officeDocument/2006/relationships/font" Target="fonts/Roboto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Medium-boldItalic.fntdata"/><Relationship Id="rId47" Type="http://schemas.openxmlformats.org/officeDocument/2006/relationships/font" Target="fonts/RobotoMedium-italic.fntdata"/><Relationship Id="rId49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RobotoLight-regular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6.xml"/><Relationship Id="rId55" Type="http://schemas.openxmlformats.org/officeDocument/2006/relationships/font" Target="fonts/RobotoLight-italic.fntdata"/><Relationship Id="rId10" Type="http://schemas.openxmlformats.org/officeDocument/2006/relationships/slide" Target="slides/slide5.xml"/><Relationship Id="rId54" Type="http://schemas.openxmlformats.org/officeDocument/2006/relationships/font" Target="fonts/RobotoLight-bold.fntdata"/><Relationship Id="rId13" Type="http://schemas.openxmlformats.org/officeDocument/2006/relationships/slide" Target="slides/slide8.xml"/><Relationship Id="rId57" Type="http://customschemas.google.com/relationships/presentationmetadata" Target="metadata"/><Relationship Id="rId12" Type="http://schemas.openxmlformats.org/officeDocument/2006/relationships/slide" Target="slides/slide7.xml"/><Relationship Id="rId56" Type="http://schemas.openxmlformats.org/officeDocument/2006/relationships/font" Target="fonts/RobotoLight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8" y="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" name="Google Shape;55;p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3" name="Google Shape;133;p9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11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1" name="Google Shape;141;p11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9" name="Google Shape;149;p12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5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6" name="Google Shape;176;p15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6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4" name="Google Shape;184;p16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2" name="Google Shape;192;p17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8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0" name="Google Shape;200;p18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8" name="Google Shape;208;p19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2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" name="Google Shape;68;p2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20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6" name="Google Shape;216;p20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3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4" name="Google Shape;224;p23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27a8b950b_0_0:notes"/>
          <p:cNvSpPr/>
          <p:nvPr>
            <p:ph idx="2" type="sldImg"/>
          </p:nvPr>
        </p:nvSpPr>
        <p:spPr>
          <a:xfrm>
            <a:off x="1165225" y="123983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d27a8b950b_0_0:notes"/>
          <p:cNvSpPr txBox="1"/>
          <p:nvPr>
            <p:ph idx="1" type="body"/>
          </p:nvPr>
        </p:nvSpPr>
        <p:spPr>
          <a:xfrm>
            <a:off x="679768" y="4777959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3" name="Google Shape;233;g2d27a8b950b_0_0:notes"/>
          <p:cNvSpPr txBox="1"/>
          <p:nvPr>
            <p:ph idx="12" type="sldNum"/>
          </p:nvPr>
        </p:nvSpPr>
        <p:spPr>
          <a:xfrm>
            <a:off x="3850443" y="9430092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24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2" name="Google Shape;242;p24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25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0" name="Google Shape;250;p25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6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0" name="Google Shape;260;p26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d0ebacda23_0_54:notes"/>
          <p:cNvSpPr/>
          <p:nvPr>
            <p:ph idx="2" type="sldImg"/>
          </p:nvPr>
        </p:nvSpPr>
        <p:spPr>
          <a:xfrm>
            <a:off x="1165225" y="123983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2d0ebacda23_0_54:notes"/>
          <p:cNvSpPr txBox="1"/>
          <p:nvPr>
            <p:ph idx="1" type="body"/>
          </p:nvPr>
        </p:nvSpPr>
        <p:spPr>
          <a:xfrm>
            <a:off x="679768" y="4777959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8" name="Google Shape;268;g2d0ebacda23_0_54:notes"/>
          <p:cNvSpPr txBox="1"/>
          <p:nvPr>
            <p:ph idx="12" type="sldNum"/>
          </p:nvPr>
        </p:nvSpPr>
        <p:spPr>
          <a:xfrm>
            <a:off x="3850443" y="9430092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29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6" name="Google Shape;276;p29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30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4" name="Google Shape;284;p30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1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31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2" name="Google Shape;292;p31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" name="Google Shape;77;p3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32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1" name="Google Shape;301;p32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33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0" name="Google Shape;310;p33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d0ebacda23_0_65:notes"/>
          <p:cNvSpPr/>
          <p:nvPr>
            <p:ph idx="2" type="sldImg"/>
          </p:nvPr>
        </p:nvSpPr>
        <p:spPr>
          <a:xfrm>
            <a:off x="1165225" y="123983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2d0ebacda23_0_65:notes"/>
          <p:cNvSpPr txBox="1"/>
          <p:nvPr>
            <p:ph idx="1" type="body"/>
          </p:nvPr>
        </p:nvSpPr>
        <p:spPr>
          <a:xfrm>
            <a:off x="679768" y="4777959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8" name="Google Shape;318;g2d0ebacda23_0_65:notes"/>
          <p:cNvSpPr txBox="1"/>
          <p:nvPr>
            <p:ph idx="12" type="sldNum"/>
          </p:nvPr>
        </p:nvSpPr>
        <p:spPr>
          <a:xfrm>
            <a:off x="3850443" y="9430092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4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34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6" name="Google Shape;326;p34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35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4" name="Google Shape;334;p35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39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6" name="Google Shape;346;p39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36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6" name="Google Shape;356;p36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1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41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4" name="Google Shape;364;p41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43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2" name="Google Shape;372;p43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4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p44:notes"/>
          <p:cNvSpPr txBox="1"/>
          <p:nvPr>
            <p:ph idx="12" type="sldNum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d0ebacda23_0_3:notes"/>
          <p:cNvSpPr/>
          <p:nvPr>
            <p:ph idx="2" type="sldImg"/>
          </p:nvPr>
        </p:nvSpPr>
        <p:spPr>
          <a:xfrm>
            <a:off x="1165225" y="123983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2d0ebacda23_0_3:notes"/>
          <p:cNvSpPr txBox="1"/>
          <p:nvPr>
            <p:ph idx="1" type="body"/>
          </p:nvPr>
        </p:nvSpPr>
        <p:spPr>
          <a:xfrm>
            <a:off x="679768" y="4777959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3" name="Google Shape;93;g2d0ebacda23_0_3:notes"/>
          <p:cNvSpPr txBox="1"/>
          <p:nvPr>
            <p:ph idx="12" type="sldNum"/>
          </p:nvPr>
        </p:nvSpPr>
        <p:spPr>
          <a:xfrm>
            <a:off x="3850443" y="9430092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5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1" name="Google Shape;101;p5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0ebacda23_0_16:notes"/>
          <p:cNvSpPr/>
          <p:nvPr>
            <p:ph idx="2" type="sldImg"/>
          </p:nvPr>
        </p:nvSpPr>
        <p:spPr>
          <a:xfrm>
            <a:off x="1165225" y="1239838"/>
            <a:ext cx="4467300" cy="335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2d0ebacda23_0_16:notes"/>
          <p:cNvSpPr txBox="1"/>
          <p:nvPr>
            <p:ph idx="1" type="body"/>
          </p:nvPr>
        </p:nvSpPr>
        <p:spPr>
          <a:xfrm>
            <a:off x="679768" y="4777959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9" name="Google Shape;109;g2d0ebacda23_0_16:notes"/>
          <p:cNvSpPr txBox="1"/>
          <p:nvPr>
            <p:ph idx="12" type="sldNum"/>
          </p:nvPr>
        </p:nvSpPr>
        <p:spPr>
          <a:xfrm>
            <a:off x="3850443" y="9430092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65225" y="1239838"/>
            <a:ext cx="4467225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 txBox="1"/>
          <p:nvPr>
            <p:ph idx="12" type="sldNum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showMasterSp="0">
  <p:cSld name="Slajd tytułow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 Medium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>
  <p:cSld name="1_Slajd tytułow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 Medium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7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jedna linia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5" name="Google Shape;25;p48"/>
          <p:cNvSpPr/>
          <p:nvPr/>
        </p:nvSpPr>
        <p:spPr>
          <a:xfrm rot="5400000">
            <a:off x="-17420" y="891766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ytuł DWIE LINIE">
  <p:cSld name="1_Tytuł DWIE LINI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0" name="Google Shape;30;p49"/>
          <p:cNvSpPr/>
          <p:nvPr/>
        </p:nvSpPr>
        <p:spPr>
          <a:xfrm rot="5400000">
            <a:off x="-17420" y="615072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ytuł -3 linie">
  <p:cSld name="2_Tytuł -3 lini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>
                <a:solidFill>
                  <a:schemeClr val="dk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5" name="Google Shape;35;p50"/>
          <p:cNvSpPr/>
          <p:nvPr/>
        </p:nvSpPr>
        <p:spPr>
          <a:xfrm rot="5400000">
            <a:off x="-17420" y="419129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djecie z prawej">
  <p:cSld name="zdjecie z prawej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1"/>
          <p:cNvSpPr txBox="1"/>
          <p:nvPr>
            <p:ph type="title"/>
          </p:nvPr>
        </p:nvSpPr>
        <p:spPr>
          <a:xfrm>
            <a:off x="628650" y="1614262"/>
            <a:ext cx="346982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9" name="Google Shape;39;p51"/>
          <p:cNvSpPr/>
          <p:nvPr/>
        </p:nvSpPr>
        <p:spPr>
          <a:xfrm rot="-5400000">
            <a:off x="4143290" y="6445165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0" name="Google Shape;40;p51"/>
          <p:cNvSpPr txBox="1"/>
          <p:nvPr>
            <p:ph idx="1" type="body"/>
          </p:nvPr>
        </p:nvSpPr>
        <p:spPr>
          <a:xfrm>
            <a:off x="628650" y="3453493"/>
            <a:ext cx="3469821" cy="2513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51"/>
          <p:cNvSpPr/>
          <p:nvPr>
            <p:ph idx="2" type="pic"/>
          </p:nvPr>
        </p:nvSpPr>
        <p:spPr>
          <a:xfrm>
            <a:off x="4556125" y="0"/>
            <a:ext cx="4587875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zdjecie z lewej">
  <p:cSld name="1_zdjecie z lewej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2"/>
          <p:cNvSpPr/>
          <p:nvPr>
            <p:ph idx="2" type="pic"/>
          </p:nvPr>
        </p:nvSpPr>
        <p:spPr>
          <a:xfrm>
            <a:off x="0" y="0"/>
            <a:ext cx="458787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52"/>
          <p:cNvSpPr txBox="1"/>
          <p:nvPr>
            <p:ph type="title"/>
          </p:nvPr>
        </p:nvSpPr>
        <p:spPr>
          <a:xfrm>
            <a:off x="5143500" y="1614262"/>
            <a:ext cx="346982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6" name="Google Shape;46;p52"/>
          <p:cNvSpPr/>
          <p:nvPr/>
        </p:nvSpPr>
        <p:spPr>
          <a:xfrm rot="10800000">
            <a:off x="4190830" y="0"/>
            <a:ext cx="412835" cy="412835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7" name="Google Shape;47;p52"/>
          <p:cNvSpPr txBox="1"/>
          <p:nvPr>
            <p:ph idx="1" type="body"/>
          </p:nvPr>
        </p:nvSpPr>
        <p:spPr>
          <a:xfrm>
            <a:off x="5143500" y="3453493"/>
            <a:ext cx="3469821" cy="2513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>
  <p:cSld name="Dwa elementy zawartości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sz="3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3"/>
          <p:cNvSpPr/>
          <p:nvPr/>
        </p:nvSpPr>
        <p:spPr>
          <a:xfrm rot="5400000">
            <a:off x="-17420" y="891766"/>
            <a:ext cx="412835" cy="4128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" name="Google Shape;51;p53"/>
          <p:cNvSpPr txBox="1"/>
          <p:nvPr>
            <p:ph idx="1" type="body"/>
          </p:nvPr>
        </p:nvSpPr>
        <p:spPr>
          <a:xfrm>
            <a:off x="628649" y="1825625"/>
            <a:ext cx="36412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Light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53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Light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None/>
              <a:defRPr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None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Medium"/>
              <a:buNone/>
              <a:defRPr b="0" i="0" sz="32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12" name="Google Shape;12;p45"/>
          <p:cNvSpPr/>
          <p:nvPr/>
        </p:nvSpPr>
        <p:spPr>
          <a:xfrm rot="-5400000">
            <a:off x="8566898" y="6293838"/>
            <a:ext cx="583352" cy="570853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476633" y="6407549"/>
            <a:ext cx="1018337" cy="4268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5"/>
          <p:cNvSpPr/>
          <p:nvPr/>
        </p:nvSpPr>
        <p:spPr>
          <a:xfrm rot="-5400000">
            <a:off x="8566898" y="6293838"/>
            <a:ext cx="583352" cy="570853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hyperlink" Target="mailto:rekrutacja.nh@uw.edu.pl" TargetMode="External"/><Relationship Id="rId4" Type="http://schemas.openxmlformats.org/officeDocument/2006/relationships/hyperlink" Target="https://sdnh.uw.edu.pl/kandydaci/rekrutacja-2023-2024/" TargetMode="External"/><Relationship Id="rId5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427" y="569345"/>
            <a:ext cx="2695736" cy="10017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"/>
          <p:cNvCxnSpPr/>
          <p:nvPr/>
        </p:nvCxnSpPr>
        <p:spPr>
          <a:xfrm>
            <a:off x="0" y="3552825"/>
            <a:ext cx="9172190" cy="1063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" name="Google Shape;5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9777" y="-13469"/>
            <a:ext cx="4522413" cy="687147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/>
          <p:nvPr/>
        </p:nvSpPr>
        <p:spPr>
          <a:xfrm rot="-5400000">
            <a:off x="4105668" y="6299303"/>
            <a:ext cx="569343" cy="54805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1" name="Google Shape;61;p1"/>
          <p:cNvSpPr/>
          <p:nvPr/>
        </p:nvSpPr>
        <p:spPr>
          <a:xfrm rot="5400000">
            <a:off x="-10647" y="10648"/>
            <a:ext cx="569343" cy="548050"/>
          </a:xfrm>
          <a:prstGeom prst="rtTriangle">
            <a:avLst/>
          </a:prstGeom>
          <a:solidFill>
            <a:srgbClr val="01447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168049" y="1624163"/>
            <a:ext cx="432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Szkoła Doktorska Nauk Humanistycznych</a:t>
            </a:r>
            <a:endParaRPr b="1" i="0" sz="16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447964" y="3808537"/>
            <a:ext cx="37683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Internetowa Rekrutacja Kandydatów (IRK)</a:t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Instrukcja wypełnienia wniosku </a:t>
            </a:r>
            <a:br>
              <a:rPr b="0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 przyjęcie do Szkoły Doktorskiej </a:t>
            </a:r>
            <a:br>
              <a:rPr b="0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Nauk Humanistycznych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4" name="Google Shape;64;p1"/>
          <p:cNvSpPr txBox="1"/>
          <p:nvPr/>
        </p:nvSpPr>
        <p:spPr>
          <a:xfrm>
            <a:off x="447975" y="2714838"/>
            <a:ext cx="860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Rekrutacja 2024/2025</a:t>
            </a:r>
            <a:endParaRPr sz="2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6" name="Google Shape;136;p9"/>
          <p:cNvSpPr txBox="1"/>
          <p:nvPr/>
        </p:nvSpPr>
        <p:spPr>
          <a:xfrm>
            <a:off x="1008027" y="533400"/>
            <a:ext cx="754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Następnie należy wpisać swój adres e-mail, hasło oraz potwierdzić hasło. 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00700"/>
            <a:ext cx="8839204" cy="504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4" name="Google Shape;144;p11"/>
          <p:cNvSpPr txBox="1"/>
          <p:nvPr/>
        </p:nvSpPr>
        <p:spPr>
          <a:xfrm>
            <a:off x="762000" y="685800"/>
            <a:ext cx="7730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 wskazany adres e-mail otrzymacie Państwo link do strony, w który należy kliknąć celem aktywowania konta.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5" name="Google Shape;14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51575"/>
            <a:ext cx="8839200" cy="3024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2" name="Google Shape;1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5142" y="1094846"/>
            <a:ext cx="7070332" cy="406982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2"/>
          <p:cNvSpPr txBox="1"/>
          <p:nvPr/>
        </p:nvSpPr>
        <p:spPr>
          <a:xfrm>
            <a:off x="1066800" y="381000"/>
            <a:ext cx="7730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 kliknięciu w link wyświetli się komunikat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Konto zostało aktywowane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4" name="Google Shape;15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578" y="1094846"/>
            <a:ext cx="7088896" cy="86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2"/>
          <p:cNvSpPr/>
          <p:nvPr/>
        </p:nvSpPr>
        <p:spPr>
          <a:xfrm>
            <a:off x="4380425" y="1471064"/>
            <a:ext cx="781674" cy="114301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2" name="Google Shape;162;p13"/>
          <p:cNvSpPr txBox="1"/>
          <p:nvPr/>
        </p:nvSpPr>
        <p:spPr>
          <a:xfrm>
            <a:off x="778933" y="584200"/>
            <a:ext cx="742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polu  adres e-mail proszę podać e-mail, poniżej wpisać hasło, a następnie kliknąć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Zaloguj się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63" name="Google Shape;1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702600"/>
            <a:ext cx="8839204" cy="3288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0" name="Google Shape;170;p14"/>
          <p:cNvSpPr txBox="1"/>
          <p:nvPr/>
        </p:nvSpPr>
        <p:spPr>
          <a:xfrm>
            <a:off x="839489" y="458334"/>
            <a:ext cx="718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Przykładowy widok utworzonego konta w systemie IRK.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1" name="Google Shape;171;p14"/>
          <p:cNvSpPr/>
          <p:nvPr/>
        </p:nvSpPr>
        <p:spPr>
          <a:xfrm>
            <a:off x="4256600" y="1352549"/>
            <a:ext cx="781674" cy="114301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72" name="Google Shape;1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85850"/>
            <a:ext cx="8839204" cy="473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9" name="Google Shape;179;p15"/>
          <p:cNvSpPr txBox="1"/>
          <p:nvPr/>
        </p:nvSpPr>
        <p:spPr>
          <a:xfrm>
            <a:off x="795866" y="347133"/>
            <a:ext cx="777898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celu uzupełnienia danych osobowych należy kliknąć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Formularze osobowe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950422"/>
            <a:ext cx="8839204" cy="4760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7" name="Google Shape;187;p16"/>
          <p:cNvSpPr txBox="1"/>
          <p:nvPr/>
        </p:nvSpPr>
        <p:spPr>
          <a:xfrm>
            <a:off x="965200" y="457200"/>
            <a:ext cx="77978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Proszę kliknąć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Podstawowe dane osobowe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8" name="Google Shape;1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07622"/>
            <a:ext cx="8839204" cy="38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661725" y="274800"/>
            <a:ext cx="7768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Należy wprowadzić swoje podstawowe dane osobowe zgodnie z opisem widocznym w formularzu i kliknąć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Zapisz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”, następnie zaznaczyć zakładkę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Adres i dane kontaktowe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96" name="Google Shape;1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79022"/>
            <a:ext cx="8839204" cy="5222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987794" y="274802"/>
            <a:ext cx="736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Należy wprowadzić swój adres i dane kontaktowe zgodnie z opisem widocznym </a:t>
            </a:r>
            <a:b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formularzu i kliknąć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Zapisz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”, następnie zaznaczyć zakładkę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Zdjęcie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4" name="Google Shape;20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874225"/>
            <a:ext cx="8292900" cy="54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987794" y="274802"/>
            <a:ext cx="736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Należy wgrać swoje zdjęcie i zaznaczyć odpowiednią zgodę, następnie kliknąć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Zapisz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 i przejść do zakładki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Wykształcenie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02822"/>
            <a:ext cx="8839204" cy="463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674255" y="544946"/>
            <a:ext cx="77124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Drogie Kandydatki, Drodzy Kandydaci!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celu prawidłowego wypełnienia wniosku o przyjęcie do Szkoły Doktorskiej Nauk Humanistycznych, przedstawiamy instrukcję, którą mogą Państwo posłużyć się przy wprowadzaniu danych w trakcie rejestracji. 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niniejszej instrukcji użyto fikcyjnych danych, które mają zobrazować prawidłową rejestrację </a:t>
            </a:r>
            <a:br>
              <a:rPr i="1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i="1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systemie IRK. 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674255" y="2817091"/>
            <a:ext cx="8072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Wniosek o przyjęcie do Szkoły składa się w systemie </a:t>
            </a:r>
            <a:r>
              <a:rPr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Internetowej Rekrutacji Kandydatów (IRK).</a:t>
            </a:r>
            <a:endParaRPr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https://irk.uw.edu.pl/pl/</a:t>
            </a:r>
            <a:endParaRPr b="1" i="0" sz="16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062" y="4167456"/>
            <a:ext cx="7797684" cy="1339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9" name="Google Shape;219;p20"/>
          <p:cNvSpPr txBox="1"/>
          <p:nvPr/>
        </p:nvSpPr>
        <p:spPr>
          <a:xfrm>
            <a:off x="1013194" y="366001"/>
            <a:ext cx="736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Należy uzupełnić informacje o swoim wykształceniu oraz je zapisać. </a:t>
            </a:r>
            <a:endParaRPr b="0" i="0" sz="1600" u="none" cap="none" strike="noStrike">
              <a:solidFill>
                <a:srgbClr val="00223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950422"/>
            <a:ext cx="8839204" cy="5144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579475" y="342834"/>
            <a:ext cx="780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zaznaczonym polu należy wgrać dokument uprawniający do podjęcia studiów w Szkole. </a:t>
            </a:r>
            <a:r>
              <a:rPr b="1" lang="pl-PL" sz="16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W razie jego braku w momencie rejestracji wniosku w IRK i załączenia deklaracji o dostarczeniu dyplomu w późniejszym terminie, proszę stworzyć losowy dyplom uprawniający do podjęcia studiów w Szkole z datą wydania 18 września 2024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28" name="Google Shape;22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100" y="1742625"/>
            <a:ext cx="6946827" cy="4402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579475" y="6131050"/>
            <a:ext cx="846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Proszę kliknąć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Dodaj dokument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 przy wykształceniu wyższym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d27a8b950b_0_0"/>
          <p:cNvSpPr/>
          <p:nvPr/>
        </p:nvSpPr>
        <p:spPr>
          <a:xfrm rot="5400000">
            <a:off x="45712" y="-45750"/>
            <a:ext cx="798000" cy="88950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6" name="Google Shape;236;g2d27a8b950b_0_0"/>
          <p:cNvSpPr txBox="1"/>
          <p:nvPr/>
        </p:nvSpPr>
        <p:spPr>
          <a:xfrm>
            <a:off x="579475" y="723834"/>
            <a:ext cx="7802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pozostałych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dwóch polach w kategorii dokumenty w zakładce “</a:t>
            </a:r>
            <a:r>
              <a:rPr b="1" lang="pl-PL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Wykształcenie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 proszę umieścić dyplomy odpowiadające wykształceniu średniemu oraz faktulatywnie “</a:t>
            </a:r>
            <a:r>
              <a:rPr b="1" lang="pl-PL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certyfikaty i inne dokumenty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7" name="Google Shape;237;g2d27a8b950b_0_0"/>
          <p:cNvSpPr txBox="1"/>
          <p:nvPr/>
        </p:nvSpPr>
        <p:spPr>
          <a:xfrm>
            <a:off x="579475" y="6131050"/>
            <a:ext cx="846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8" name="Google Shape;238;g2d27a8b95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12034"/>
            <a:ext cx="8839204" cy="3526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5" name="Google Shape;245;p24"/>
          <p:cNvSpPr txBox="1"/>
          <p:nvPr/>
        </p:nvSpPr>
        <p:spPr>
          <a:xfrm>
            <a:off x="987794" y="274802"/>
            <a:ext cx="7442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 wypełnieniu zakładki z “</a:t>
            </a:r>
            <a:r>
              <a:rPr b="1" lang="pl-PL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Wykształceniem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 proszę kliknąć “</a:t>
            </a:r>
            <a:r>
              <a:rPr b="1" lang="pl-PL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Dodatkowe dane osobowe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Należy wprowadzić swoje dodatkowe dane osobowe zgodnie z opisem widocznym w formularzu i kliknąć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Zapisz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331422"/>
            <a:ext cx="8839204" cy="4579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739" y="2291513"/>
            <a:ext cx="7942521" cy="129205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5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4" name="Google Shape;254;p25"/>
          <p:cNvSpPr txBox="1"/>
          <p:nvPr/>
        </p:nvSpPr>
        <p:spPr>
          <a:xfrm>
            <a:off x="699925" y="926725"/>
            <a:ext cx="784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Powrót do widoku głównego </a:t>
            </a:r>
            <a:r>
              <a:rPr b="0" i="1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Moje Konto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możliwy jest m.in. po kliknięciu 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moje konto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5" name="Google Shape;255;p25"/>
          <p:cNvSpPr/>
          <p:nvPr/>
        </p:nvSpPr>
        <p:spPr>
          <a:xfrm>
            <a:off x="6414927" y="2243666"/>
            <a:ext cx="730940" cy="37253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6" name="Google Shape;256;p25"/>
          <p:cNvSpPr/>
          <p:nvPr/>
        </p:nvSpPr>
        <p:spPr>
          <a:xfrm>
            <a:off x="4218500" y="2971799"/>
            <a:ext cx="781674" cy="114301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3" name="Google Shape;263;p26"/>
          <p:cNvSpPr txBox="1"/>
          <p:nvPr/>
        </p:nvSpPr>
        <p:spPr>
          <a:xfrm>
            <a:off x="1049867" y="694267"/>
            <a:ext cx="7467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celu wypełnienia zgłoszenia rekrutacyjnego należy kliknąć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Zgłoszenia rekrutacyjne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”,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 następnie kliknąć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Przejdź do oferty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64" name="Google Shape;26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712422"/>
            <a:ext cx="8839204" cy="4177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d0ebacda23_0_54"/>
          <p:cNvSpPr/>
          <p:nvPr/>
        </p:nvSpPr>
        <p:spPr>
          <a:xfrm rot="5400000">
            <a:off x="45712" y="-45750"/>
            <a:ext cx="798000" cy="88950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1" name="Google Shape;271;g2d0ebacda23_0_54"/>
          <p:cNvSpPr txBox="1"/>
          <p:nvPr/>
        </p:nvSpPr>
        <p:spPr>
          <a:xfrm>
            <a:off x="723900" y="732002"/>
            <a:ext cx="771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Następnie proszę ponownie wybrać 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Szkoła Doktorska Nauk Humanistycznych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”, zatwierdzić wybór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oraz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kliknąć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Filtruj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endParaRPr b="1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2" name="Google Shape;272;g2d0ebacda23_0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36222"/>
            <a:ext cx="8839200" cy="270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9" name="Google Shape;279;p29"/>
          <p:cNvSpPr txBox="1"/>
          <p:nvPr/>
        </p:nvSpPr>
        <p:spPr>
          <a:xfrm>
            <a:off x="1691793" y="519145"/>
            <a:ext cx="5769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Proszę wybrać dyscyplinę kształcenia.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0" name="Google Shape;28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02822"/>
            <a:ext cx="8839204" cy="4644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889450" y="214350"/>
            <a:ext cx="747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 wyborze dyscypliny kształcenia, zostaną Państwo skierowani na dedykowaną stronę internetową. W celu rejestracji, proszę kliknąć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Zapisz się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8" name="Google Shape;28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950425"/>
            <a:ext cx="7682399" cy="522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777393" y="747745"/>
            <a:ext cx="761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Aby przejść dalej należy zapoznać się i przyjąć do wiadomości informacje dotyczące przetwarzania danych osobowych.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96" name="Google Shape;296;p31"/>
          <p:cNvSpPr/>
          <p:nvPr/>
        </p:nvSpPr>
        <p:spPr>
          <a:xfrm>
            <a:off x="1815152" y="2452048"/>
            <a:ext cx="3348251" cy="1501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97" name="Google Shape;29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713" y="1635323"/>
            <a:ext cx="8544568" cy="395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6925431" y="3027665"/>
            <a:ext cx="2103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Proszę wybrać panel: </a:t>
            </a:r>
            <a:r>
              <a:rPr b="1" lang="pl-PL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Szkoły Doktorskie</a:t>
            </a:r>
            <a:r>
              <a:rPr b="1" lang="pl-PL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i="0" sz="16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825" y="1326375"/>
            <a:ext cx="6525974" cy="39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481200" y="747750"/>
            <a:ext cx="818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Następnie należy wybrać dyplom uprawniający do podjęcia studiów i kliknąć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Kontynuuj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05" name="Google Shape;305;p32"/>
          <p:cNvSpPr/>
          <p:nvPr/>
        </p:nvSpPr>
        <p:spPr>
          <a:xfrm>
            <a:off x="1815152" y="2452048"/>
            <a:ext cx="3348251" cy="1501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06" name="Google Shape;30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150" y="1453485"/>
            <a:ext cx="8181704" cy="395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13" name="Google Shape;313;p33"/>
          <p:cNvSpPr txBox="1"/>
          <p:nvPr/>
        </p:nvSpPr>
        <p:spPr>
          <a:xfrm>
            <a:off x="889462" y="425233"/>
            <a:ext cx="7423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 kliknięciu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Kontynuuj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 przy wyborze dokumentu uprawniającego do podjęcia studiów, zostaną Państwo skierowani na stronę dedykowaną danej dyscyplinie kształcenia. Po przekierowaniu proszę kliknąć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Moje konto → Zgłoszenia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14" name="Google Shape;3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07622"/>
            <a:ext cx="8839204" cy="429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d0ebacda23_0_65"/>
          <p:cNvSpPr/>
          <p:nvPr/>
        </p:nvSpPr>
        <p:spPr>
          <a:xfrm rot="5400000">
            <a:off x="45712" y="-45750"/>
            <a:ext cx="798000" cy="88950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1" name="Google Shape;321;g2d0ebacda23_0_65"/>
          <p:cNvSpPr txBox="1"/>
          <p:nvPr/>
        </p:nvSpPr>
        <p:spPr>
          <a:xfrm>
            <a:off x="529100" y="318275"/>
            <a:ext cx="8462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Przykładowy widok okna ze 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Z</a:t>
            </a:r>
            <a:r>
              <a:rPr b="0" i="0" lang="pl-PL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głoszeniem rekrutacyjnym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  W celu uzupełnienia dokumentów rekrutacyjnych należy kliknąć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Dokumenty wgrywane przez kandydatów Szkoły Doktorskiej Nauk Humanistycznych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22" name="Google Shape;322;g2d0ebacda23_0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253233"/>
            <a:ext cx="8839204" cy="4782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9" name="Google Shape;329;p34"/>
          <p:cNvSpPr txBox="1"/>
          <p:nvPr/>
        </p:nvSpPr>
        <p:spPr>
          <a:xfrm>
            <a:off x="1346662" y="245122"/>
            <a:ext cx="742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Proszę wgrać dokumenty rekrutacyjne. Poniższy wyciąg jest niepełny. </a:t>
            </a:r>
            <a:endParaRPr b="1" i="0" sz="1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0" name="Google Shape;3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7675" y="669800"/>
            <a:ext cx="5910125" cy="580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518855" y="1837702"/>
            <a:ext cx="7423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6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Jeżeli kandydat nie posiada dyplomu 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ukończenia studiów magisterskich i realizuje kształcenie w ramach Europejskiego Obszaru Szkolnictwa Wyższego (czyli także w Polsce), na potrzeby rekrutacji mogą zostać załączone zastępczo: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•"/>
            </a:pP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zaświadczenie</a:t>
            </a:r>
            <a:r>
              <a:rPr i="0" lang="pl-PL" sz="1600" u="none" cap="none" strike="noStrik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 uzyskaniu tytułu magistra,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•"/>
            </a:pP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oświadczenie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, w którym kandydat wskazuje, że dyplom lub zaświadczenie o tytule magistra zostanie dostarczone do 18 września 2024 roku.</a:t>
            </a:r>
            <a:endParaRPr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38" name="Google Shape;338;p35"/>
          <p:cNvSpPr txBox="1"/>
          <p:nvPr/>
        </p:nvSpPr>
        <p:spPr>
          <a:xfrm>
            <a:off x="518817" y="4762314"/>
            <a:ext cx="7423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Oświadczenie planowanego promotora musi zostać załączone w formie skanu, co oznacza że </a:t>
            </a:r>
            <a:r>
              <a:rPr b="1" i="0" lang="pl-PL" sz="16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promotor powinien podpisać oświadczenie, a kandydat powinien załączyć zeskanowany dokument. 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Nie powinno się wklejać podpisu promotora jako grafiki do pliku. 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5"/>
          <p:cNvSpPr txBox="1"/>
          <p:nvPr/>
        </p:nvSpPr>
        <p:spPr>
          <a:xfrm>
            <a:off x="518818" y="3391367"/>
            <a:ext cx="7423200" cy="46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Wzór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oświadczenia o </a:t>
            </a:r>
            <a:r>
              <a:rPr b="1"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dostarczeniu dyplomu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: </a:t>
            </a:r>
            <a:r>
              <a:rPr lang="pl-PL" sz="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https://docs.google.com/document/d/1uCdpcz-DbzwX1LmpeaXmpWSSF6Bz1DHr/edit</a:t>
            </a:r>
            <a:endParaRPr b="0" i="0" sz="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40" name="Google Shape;34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850" y="304450"/>
            <a:ext cx="8157194" cy="14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850" y="4003967"/>
            <a:ext cx="7904328" cy="60594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5"/>
          <p:cNvSpPr txBox="1"/>
          <p:nvPr/>
        </p:nvSpPr>
        <p:spPr>
          <a:xfrm>
            <a:off x="595051" y="5902925"/>
            <a:ext cx="8072700" cy="46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Wzór oświadczenia promotora:</a:t>
            </a:r>
            <a:r>
              <a:rPr b="1" lang="pl-PL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pl-PL" sz="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https://docs.google.com/document/d/1BF_lkBD7CL3osatWZDr1bGpj8QdTXE4z/edit?usp=sharing&amp;ouid=111968137376323659028&amp;rtpof=true&amp;sd=true</a:t>
            </a:r>
            <a:endParaRPr b="1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9" name="Google Shape;349;p39"/>
          <p:cNvSpPr txBox="1"/>
          <p:nvPr/>
        </p:nvSpPr>
        <p:spPr>
          <a:xfrm>
            <a:off x="298499" y="1255225"/>
            <a:ext cx="8547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6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Nie jest wymagane</a:t>
            </a:r>
            <a:r>
              <a:rPr b="1" i="0" lang="pl-PL" sz="1600" u="none" cap="none" strike="noStrike">
                <a:solidFill>
                  <a:srgbClr val="98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załączanie dokumentów poświadczających znajomość języka angielskiego. Wystarcz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ająca jest deklaracja w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odpowied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zi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w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poniższym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polu w IRK.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298499" y="3032525"/>
            <a:ext cx="8547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Skany potwierdzające aktywność naukową należy załączyć w formie </a:t>
            </a:r>
            <a:r>
              <a:rPr b="1" i="0" lang="pl-PL" sz="16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jednego pliku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 Skany powinny potwierdzać jedynie aktywność naukową.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przypadku publikacji naukowych potwierdzeniem może być skan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tekstu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albo zaświadczenie wydawnictwa o przyjęciu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tekstu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do druku. Uczestnictwo czynne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konferencjach powinno być potwierdzone stosownym certyfikatem.</a:t>
            </a:r>
            <a:endParaRPr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51" name="Google Shape;3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69616"/>
            <a:ext cx="8839204" cy="40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500" y="4798925"/>
            <a:ext cx="8547000" cy="7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9" name="Google Shape;359;p36"/>
          <p:cNvSpPr txBox="1"/>
          <p:nvPr/>
        </p:nvSpPr>
        <p:spPr>
          <a:xfrm>
            <a:off x="860375" y="948935"/>
            <a:ext cx="742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 wgraniu dokumentów należy kliknąć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„Zapisz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60" name="Google Shape;36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07622"/>
            <a:ext cx="8839204" cy="4212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67" name="Google Shape;367;p41"/>
          <p:cNvSpPr txBox="1"/>
          <p:nvPr/>
        </p:nvSpPr>
        <p:spPr>
          <a:xfrm>
            <a:off x="999067" y="211667"/>
            <a:ext cx="7485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celu dokonania opłaty rekrutacyjnej należy kliknąć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Płatności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Opłata wnoszona jest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na indywidualne konto bankowe wygenerowane przez IRK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 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68" name="Google Shape;3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0422"/>
            <a:ext cx="8839201" cy="510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3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5" name="Google Shape;375;p43"/>
          <p:cNvSpPr txBox="1"/>
          <p:nvPr/>
        </p:nvSpPr>
        <p:spPr>
          <a:xfrm>
            <a:off x="674255" y="392546"/>
            <a:ext cx="7712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 załączeniu wszystkich dokumentów, zapisaniu stron oraz uiszczeniu opłaty nie trzeba podejmować dodatkowych kroków. </a:t>
            </a:r>
            <a:r>
              <a:rPr b="1" i="0" lang="pl-PL" sz="16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Zgłoszenie jest </a:t>
            </a:r>
            <a:r>
              <a:rPr b="1" lang="pl-PL" sz="16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składane online </a:t>
            </a:r>
            <a:r>
              <a:rPr b="1" i="0" lang="pl-PL" sz="16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 i nie wymaga wysyłki</a:t>
            </a:r>
            <a:r>
              <a:rPr b="1" i="0" lang="pl-PL" sz="16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1" i="0" sz="16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Zgłoszenie rekrutacyjne można edytować do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czerwca 202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4 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r., godz. 23:59.</a:t>
            </a:r>
            <a:endParaRPr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Opłatę można wnieść do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5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czerwca 202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r. Za dzień zapłaty </a:t>
            </a:r>
            <a:r>
              <a:rPr i="0" lang="pl-PL" sz="1600" u="none" cap="none" strike="noStrike">
                <a:latin typeface="Roboto"/>
                <a:ea typeface="Roboto"/>
                <a:cs typeface="Roboto"/>
                <a:sym typeface="Roboto"/>
              </a:rPr>
              <a:t>uważa się dzień zaksięgowania odpowiedniej kwoty na koncie Uniwersytetu.</a:t>
            </a:r>
            <a:endParaRPr i="0" sz="1600" u="none" cap="none" strike="noStrike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6" name="Google Shape;376;p43"/>
          <p:cNvSpPr/>
          <p:nvPr/>
        </p:nvSpPr>
        <p:spPr>
          <a:xfrm>
            <a:off x="274500" y="2925125"/>
            <a:ext cx="8750400" cy="26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Harmonogram postępowania rekrutacyjnego</a:t>
            </a:r>
            <a:br>
              <a:rPr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rejestracja w IRK</a:t>
            </a:r>
            <a:r>
              <a:rPr i="0" lang="pl-PL" sz="16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,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złożenie w IRK wniosku o przyjęcie do Szkoły Doktorskiej Nauk Humanistycznych: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 29 kwietnia – 4 czerwca 2024 r.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•"/>
            </a:pP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postępowanie rekrutacyjne: </a:t>
            </a:r>
            <a:endParaRPr b="1" i="0" sz="16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 etap postępowania rekrutacyjnego: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18 czerwca – 25 czerwca 2024 r.,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ogłoszenie wyników I etapu rekrutacji: do 28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czerwca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202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4 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r.,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publikacja harmonogramu rozmów kwalifikacyjnych (II etapu):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do 28 czerwca 2024  r.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,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II etap postępowania rekrutacyjnego (rozmowy kwalifikacyjne):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8 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lipca –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18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lipca 202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4 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r.,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ogłoszenie listy rankingowej: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do 25 lipca 2024 r.,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przyjmowanie dokumentów od osób zakwalifikowanych: 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 sierpnia – 18 września 2024 r.,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ogłoszenie listy osób przyjętych: do 2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0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września 202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r>
              <a:rPr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r.</a:t>
            </a:r>
            <a:endParaRPr i="0" sz="20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 txBox="1"/>
          <p:nvPr/>
        </p:nvSpPr>
        <p:spPr>
          <a:xfrm>
            <a:off x="4516583" y="1602490"/>
            <a:ext cx="4296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SZKOŁA DOKTORSKA </a:t>
            </a:r>
            <a:br>
              <a:rPr b="1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pl-PL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NAUK HUMANISTYCZNYCH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Sekretariat Szkoły 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ul. Dobra 56/66 (lok. 0.108)</a:t>
            </a:r>
            <a:endParaRPr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00-312 Warszawa</a:t>
            </a:r>
            <a:br>
              <a:rPr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l-PL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e-mail:  </a:t>
            </a:r>
            <a:r>
              <a:rPr i="0" lang="pl-PL" sz="16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rekrutacja.nh@uw.edu.pl</a:t>
            </a:r>
            <a:endParaRPr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https://sdnh.uw.edu.pl/kandydaci/rekrutacja-2023-2024/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3" name="Google Shape;383;p44"/>
          <p:cNvCxnSpPr/>
          <p:nvPr/>
        </p:nvCxnSpPr>
        <p:spPr>
          <a:xfrm flipH="1" rot="10800000">
            <a:off x="4591465" y="3328131"/>
            <a:ext cx="2655900" cy="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4" name="Google Shape;384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773" y="1580339"/>
            <a:ext cx="4196250" cy="297026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32549"/>
              </a:srgbClr>
            </a:outerShdw>
          </a:effectLst>
        </p:spPr>
      </p:pic>
      <p:sp>
        <p:nvSpPr>
          <p:cNvPr id="385" name="Google Shape;385;p44"/>
          <p:cNvSpPr txBox="1"/>
          <p:nvPr/>
        </p:nvSpPr>
        <p:spPr>
          <a:xfrm>
            <a:off x="4516583" y="4703006"/>
            <a:ext cx="416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86" name="Google Shape;386;p44"/>
          <p:cNvSpPr/>
          <p:nvPr/>
        </p:nvSpPr>
        <p:spPr>
          <a:xfrm rot="5400000">
            <a:off x="-4313" y="4311"/>
            <a:ext cx="569343" cy="560718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8" name="Google Shape;88;p4"/>
          <p:cNvSpPr txBox="1"/>
          <p:nvPr/>
        </p:nvSpPr>
        <p:spPr>
          <a:xfrm>
            <a:off x="889462" y="468462"/>
            <a:ext cx="771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Proszę wybrać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Rekrutacja do Szkół Doktorskich na rok akademicki 2024/2025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b="1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9" name="Google Shape;8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950425"/>
            <a:ext cx="8353950" cy="526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0ebacda23_0_3"/>
          <p:cNvSpPr/>
          <p:nvPr/>
        </p:nvSpPr>
        <p:spPr>
          <a:xfrm rot="5400000">
            <a:off x="45712" y="-45750"/>
            <a:ext cx="798000" cy="88950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g2d0ebacda23_0_3"/>
          <p:cNvSpPr txBox="1"/>
          <p:nvPr/>
        </p:nvSpPr>
        <p:spPr>
          <a:xfrm>
            <a:off x="889462" y="468462"/>
            <a:ext cx="771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celu zapoznania z ofertą Szkoły Doktorskiej Nauk Humanistycznych, proszę wybrać 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OFERTA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r>
              <a:rPr b="1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  </a:t>
            </a:r>
            <a:endParaRPr b="1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7" name="Google Shape;97;g2d0ebacda23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144051"/>
            <a:ext cx="8211502" cy="51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952500" y="274802"/>
            <a:ext cx="771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Następnie proszę wybrać 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Szkoła Doktorska Nauk Humanistycznych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”, zatwierdzić wybór</a:t>
            </a:r>
            <a:r>
              <a:rPr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oraz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kliknąć “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Filtruj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endParaRPr b="1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36222"/>
            <a:ext cx="8839200" cy="270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0ebacda23_0_16"/>
          <p:cNvSpPr/>
          <p:nvPr/>
        </p:nvSpPr>
        <p:spPr>
          <a:xfrm rot="5400000">
            <a:off x="45712" y="-45750"/>
            <a:ext cx="798000" cy="889500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2" name="Google Shape;112;g2d0ebacda23_0_16"/>
          <p:cNvSpPr txBox="1"/>
          <p:nvPr/>
        </p:nvSpPr>
        <p:spPr>
          <a:xfrm>
            <a:off x="952500" y="274802"/>
            <a:ext cx="7711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 dokonaniu powyższych czynności będą mogli Państwo zobaczyć dyscypliny kształcenia w Szkole Doktorskiej Nauk Humanistycznych, w ramach których prowadzona jest rekrutacja 2024/2025</a:t>
            </a:r>
            <a:endParaRPr b="1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13" name="Google Shape;113;g2d0ebacda23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318502"/>
            <a:ext cx="8839202" cy="492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0" name="Google Shape;120;p7"/>
          <p:cNvSpPr txBox="1"/>
          <p:nvPr/>
        </p:nvSpPr>
        <p:spPr>
          <a:xfrm>
            <a:off x="1126067" y="569422"/>
            <a:ext cx="6807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celu utworzenia konta w systemie IRK należy wybrać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utwórz konto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 </a:t>
            </a:r>
            <a:endParaRPr b="0" i="0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88975"/>
            <a:ext cx="8170801" cy="506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/>
          <p:nvPr/>
        </p:nvSpPr>
        <p:spPr>
          <a:xfrm rot="5400000">
            <a:off x="45720" y="-45720"/>
            <a:ext cx="798022" cy="889462"/>
          </a:xfrm>
          <a:prstGeom prst="rtTriangle">
            <a:avLst/>
          </a:prstGeom>
          <a:solidFill>
            <a:srgbClr val="00B0F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Roboto Light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8" name="Google Shape;128;p8"/>
          <p:cNvSpPr txBox="1"/>
          <p:nvPr/>
        </p:nvSpPr>
        <p:spPr>
          <a:xfrm>
            <a:off x="668867" y="227484"/>
            <a:ext cx="8255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 celu przejścia do następnego etapu tworzenia konta niezbędne jest zapoznanie się z</a:t>
            </a:r>
            <a:r>
              <a:rPr b="0" i="1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Informacją</a:t>
            </a:r>
            <a:r>
              <a:rPr i="1" lang="pl-PL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1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 przetwarzaniu danych osobowych,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następnie zaznaczenie 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Zapoznałam(-em) się i przyjmuje do wiadomości powyższą informację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r>
              <a:rPr b="0" i="1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 kliknięcie 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„</a:t>
            </a:r>
            <a:r>
              <a:rPr b="1" i="0" lang="pl-PL" sz="1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Kontynuuj</a:t>
            </a:r>
            <a:r>
              <a:rPr b="0" i="0" lang="pl-PL" sz="16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”. </a:t>
            </a:r>
            <a:endParaRPr b="0" i="1" sz="16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3750" y="1194748"/>
            <a:ext cx="3898630" cy="558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UW2017">
  <a:themeElements>
    <a:clrScheme name="Niestandardowy 4">
      <a:dk1>
        <a:srgbClr val="000000"/>
      </a:dk1>
      <a:lt1>
        <a:srgbClr val="FFFFFF"/>
      </a:lt1>
      <a:dk2>
        <a:srgbClr val="00447A"/>
      </a:dk2>
      <a:lt2>
        <a:srgbClr val="FFFFFF"/>
      </a:lt2>
      <a:accent1>
        <a:srgbClr val="0092CE"/>
      </a:accent1>
      <a:accent2>
        <a:srgbClr val="F9B531"/>
      </a:accent2>
      <a:accent3>
        <a:srgbClr val="C4D121"/>
      </a:accent3>
      <a:accent4>
        <a:srgbClr val="E76153"/>
      </a:accent4>
      <a:accent5>
        <a:srgbClr val="34BCE5"/>
      </a:accent5>
      <a:accent6>
        <a:srgbClr val="A6DBF4"/>
      </a:accent6>
      <a:hlink>
        <a:srgbClr val="00589B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2017-02-20T13:47:12Z</dcterms:created>
  <dc:creator>Ania</dc:creator>
</cp:coreProperties>
</file>